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66" r:id="rId3"/>
    <p:sldId id="257" r:id="rId4"/>
    <p:sldId id="264" r:id="rId5"/>
    <p:sldId id="258" r:id="rId6"/>
    <p:sldId id="259" r:id="rId7"/>
    <p:sldId id="260" r:id="rId8"/>
    <p:sldId id="261" r:id="rId9"/>
    <p:sldId id="267" r:id="rId10"/>
    <p:sldId id="262" r:id="rId11"/>
    <p:sldId id="263" r:id="rId12"/>
    <p:sldId id="265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7" r:id="rId22"/>
    <p:sldId id="279" r:id="rId23"/>
    <p:sldId id="282" r:id="rId24"/>
    <p:sldId id="281" r:id="rId25"/>
    <p:sldId id="278" r:id="rId26"/>
    <p:sldId id="276" r:id="rId2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67" autoAdjust="0"/>
    <p:restoredTop sz="91333" autoAdjust="0"/>
  </p:normalViewPr>
  <p:slideViewPr>
    <p:cSldViewPr>
      <p:cViewPr varScale="1">
        <p:scale>
          <a:sx n="72" d="100"/>
          <a:sy n="72" d="100"/>
        </p:scale>
        <p:origin x="-82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37CBBB-1D12-4D07-A038-B66D58F4D199}" type="datetimeFigureOut">
              <a:rPr lang="cs-CZ" smtClean="0"/>
              <a:t>6.3.2009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A799C-F866-4D84-9322-A018FD9FEDED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A799C-F866-4D84-9322-A018FD9FEDED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5</a:t>
            </a:r>
            <a:r>
              <a:rPr lang="cs-CZ" baseline="0" dirty="0" smtClean="0"/>
              <a:t> minut a 47 vteřin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A799C-F866-4D84-9322-A018FD9FEDED}" type="slidenum">
              <a:rPr lang="cs-CZ" smtClean="0"/>
              <a:t>26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29B2-55FD-4DBA-AF99-68EDE05F4D80}" type="datetimeFigureOut">
              <a:rPr lang="cs-CZ" smtClean="0"/>
              <a:pPr/>
              <a:t>6.3.2009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6DBB-D72C-46C4-A5F9-DEF6F1F6F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10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29B2-55FD-4DBA-AF99-68EDE05F4D80}" type="datetimeFigureOut">
              <a:rPr lang="cs-CZ" smtClean="0"/>
              <a:pPr/>
              <a:t>6.3.2009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6DBB-D72C-46C4-A5F9-DEF6F1F6F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 spd="slow" advTm="10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29B2-55FD-4DBA-AF99-68EDE05F4D80}" type="datetimeFigureOut">
              <a:rPr lang="cs-CZ" smtClean="0"/>
              <a:pPr/>
              <a:t>6.3.2009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6DBB-D72C-46C4-A5F9-DEF6F1F6F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 spd="slow" advTm="1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29B2-55FD-4DBA-AF99-68EDE05F4D80}" type="datetimeFigureOut">
              <a:rPr lang="cs-CZ" smtClean="0"/>
              <a:pPr/>
              <a:t>6.3.2009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6DBB-D72C-46C4-A5F9-DEF6F1F6F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 spd="slow" advTm="1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29B2-55FD-4DBA-AF99-68EDE05F4D80}" type="datetimeFigureOut">
              <a:rPr lang="cs-CZ" smtClean="0"/>
              <a:pPr/>
              <a:t>6.3.2009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6DBB-D72C-46C4-A5F9-DEF6F1F6F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10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29B2-55FD-4DBA-AF99-68EDE05F4D80}" type="datetimeFigureOut">
              <a:rPr lang="cs-CZ" smtClean="0"/>
              <a:pPr/>
              <a:t>6.3.2009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6DBB-D72C-46C4-A5F9-DEF6F1F6F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 spd="slow" advTm="10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29B2-55FD-4DBA-AF99-68EDE05F4D80}" type="datetimeFigureOut">
              <a:rPr lang="cs-CZ" smtClean="0"/>
              <a:pPr/>
              <a:t>6.3.2009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6DBB-D72C-46C4-A5F9-DEF6F1F6F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 spd="slow" advTm="10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29B2-55FD-4DBA-AF99-68EDE05F4D80}" type="datetimeFigureOut">
              <a:rPr lang="cs-CZ" smtClean="0"/>
              <a:pPr/>
              <a:t>6.3.2009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6DBB-D72C-46C4-A5F9-DEF6F1F6F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 spd="slow" advTm="10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29B2-55FD-4DBA-AF99-68EDE05F4D80}" type="datetimeFigureOut">
              <a:rPr lang="cs-CZ" smtClean="0"/>
              <a:pPr/>
              <a:t>6.3.2009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6DBB-D72C-46C4-A5F9-DEF6F1F6F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 spd="slow" advTm="10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29B2-55FD-4DBA-AF99-68EDE05F4D80}" type="datetimeFigureOut">
              <a:rPr lang="cs-CZ" smtClean="0"/>
              <a:pPr/>
              <a:t>6.3.2009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6DBB-D72C-46C4-A5F9-DEF6F1F6F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 spd="slow" advTm="10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29B2-55FD-4DBA-AF99-68EDE05F4D80}" type="datetimeFigureOut">
              <a:rPr lang="cs-CZ" smtClean="0"/>
              <a:pPr/>
              <a:t>6.3.2009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1006DBB-D72C-46C4-A5F9-DEF6F1F6F6C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10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52929B2-55FD-4DBA-AF99-68EDE05F4D80}" type="datetimeFigureOut">
              <a:rPr lang="cs-CZ" smtClean="0"/>
              <a:pPr/>
              <a:t>6.3.2009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1006DBB-D72C-46C4-A5F9-DEF6F1F6F6C0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Tm="10000">
    <p:fad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28596" y="500042"/>
            <a:ext cx="7851648" cy="1428760"/>
          </a:xfrm>
        </p:spPr>
        <p:txBody>
          <a:bodyPr>
            <a:noAutofit/>
          </a:bodyPr>
          <a:lstStyle/>
          <a:p>
            <a:pPr algn="ctr"/>
            <a:r>
              <a:rPr lang="cs-CZ" sz="4400" dirty="0" smtClean="0"/>
              <a:t>Střední odborná škola dopravní Ostrava Vítkovice</a:t>
            </a:r>
            <a:endParaRPr lang="cs-CZ" sz="44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42844" y="2500306"/>
            <a:ext cx="8858312" cy="17526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Závěrečná práce</a:t>
            </a:r>
          </a:p>
          <a:p>
            <a:pPr algn="ctr"/>
            <a:endParaRPr lang="cs-CZ" dirty="0" smtClean="0"/>
          </a:p>
          <a:p>
            <a:pPr algn="ctr"/>
            <a:endParaRPr lang="cs-CZ" dirty="0" smtClean="0"/>
          </a:p>
          <a:p>
            <a:pPr algn="l"/>
            <a:r>
              <a:rPr lang="cs-CZ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Téma:  Elektronicky řízený karburátor </a:t>
            </a:r>
            <a:r>
              <a:rPr lang="cs-CZ" sz="3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Pierburg</a:t>
            </a:r>
            <a:r>
              <a:rPr lang="cs-CZ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2E-E Ecotronic</a:t>
            </a:r>
          </a:p>
          <a:p>
            <a:pPr algn="l"/>
            <a:endParaRPr lang="cs-CZ" dirty="0"/>
          </a:p>
        </p:txBody>
      </p:sp>
      <p:sp>
        <p:nvSpPr>
          <p:cNvPr id="9" name="Podnadpis 2"/>
          <p:cNvSpPr txBox="1">
            <a:spLocks/>
          </p:cNvSpPr>
          <p:nvPr/>
        </p:nvSpPr>
        <p:spPr>
          <a:xfrm>
            <a:off x="500034" y="5429264"/>
            <a:ext cx="8358246" cy="1143008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cs-CZ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4572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cs-CZ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Vypracoval: Petr Ševčík Aut</a:t>
            </a:r>
            <a:r>
              <a:rPr kumimoji="0" lang="cs-CZ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4 2008/2009 </a:t>
            </a:r>
            <a:endParaRPr kumimoji="0" lang="cs-CZ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4572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cs-CZ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8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71472" y="2357430"/>
            <a:ext cx="7772400" cy="3785772"/>
          </a:xfrm>
        </p:spPr>
        <p:txBody>
          <a:bodyPr/>
          <a:lstStyle/>
          <a:p>
            <a:pPr lvl="1">
              <a:defRPr/>
            </a:pP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Vstupní signály:</a:t>
            </a:r>
          </a:p>
          <a:p>
            <a:pPr lvl="4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cs-C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Indukční snímač (</a:t>
            </a:r>
            <a:r>
              <a:rPr lang="cs-CZ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Hallův</a:t>
            </a:r>
            <a:r>
              <a:rPr lang="cs-C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)</a:t>
            </a:r>
          </a:p>
          <a:p>
            <a:pPr lvl="4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cs-C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Snímač polohy škrtící klapky</a:t>
            </a:r>
          </a:p>
          <a:p>
            <a:pPr lvl="4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cs-C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Lambda sonda</a:t>
            </a:r>
          </a:p>
          <a:p>
            <a:pPr lvl="4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cs-C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Teplota nasávané směsi</a:t>
            </a:r>
          </a:p>
          <a:p>
            <a:pPr lvl="4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cs-C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Teplota chladící kapaliny</a:t>
            </a:r>
          </a:p>
          <a:p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Tm="11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357430"/>
            <a:ext cx="7772400" cy="3500462"/>
          </a:xfrm>
        </p:spPr>
        <p:txBody>
          <a:bodyPr/>
          <a:lstStyle/>
          <a:p>
            <a:pPr lvl="1"/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Výstupní signály (akční členy) </a:t>
            </a:r>
          </a:p>
          <a:p>
            <a:pPr marL="1462088" lvl="4" indent="-209550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cs-CZ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Nastavovač</a:t>
            </a:r>
            <a:r>
              <a:rPr lang="cs-C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přívěry vzduchu</a:t>
            </a:r>
          </a:p>
          <a:p>
            <a:pPr marL="1462088" lvl="4" indent="-209550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cs-C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Regenerační  taktovací ventil</a:t>
            </a:r>
          </a:p>
          <a:p>
            <a:pPr marL="1462088" lvl="4" indent="-209550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cs-C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Elektrický přepínací ventil</a:t>
            </a:r>
          </a:p>
          <a:p>
            <a:pPr marL="1462088" lvl="4" indent="-209550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cs-C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Relé vyhřívací podložky (1.a 2.)</a:t>
            </a: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Tm="11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530352" y="1428736"/>
            <a:ext cx="4898904" cy="4929222"/>
          </a:xfrm>
        </p:spPr>
        <p:txBody>
          <a:bodyPr/>
          <a:lstStyle/>
          <a:p>
            <a:r>
              <a:rPr lang="cs-CZ" sz="2400" u="sng" dirty="0" smtClean="0"/>
              <a:t>Diagnostika systému, akční členy:</a:t>
            </a:r>
          </a:p>
          <a:p>
            <a:r>
              <a:rPr lang="cs-CZ" dirty="0" smtClean="0"/>
              <a:t>Zjišťování závad se provádí pomocí „blikavých kódů“. V praxi to funguje tak, že na diagnostickou přípojku, která se nachází  v motorové prostoru hned vedle ŘJ a relé, </a:t>
            </a:r>
            <a:r>
              <a:rPr lang="cs-CZ" dirty="0" smtClean="0"/>
              <a:t>se připojí </a:t>
            </a:r>
            <a:r>
              <a:rPr lang="cs-CZ" dirty="0" smtClean="0"/>
              <a:t>vypínač a pomocí blikání kontrolky  na přístrojové desce lze odečíst kód závady, popřípadě lze </a:t>
            </a:r>
            <a:r>
              <a:rPr lang="cs-CZ" dirty="0" smtClean="0"/>
              <a:t>               i </a:t>
            </a:r>
            <a:r>
              <a:rPr lang="cs-CZ" dirty="0" smtClean="0"/>
              <a:t>nastavovat volnoběžné otáčky a bohatost směsi. To ale lze jen za určitých okolností. </a:t>
            </a:r>
            <a:endParaRPr lang="cs-CZ" dirty="0"/>
          </a:p>
        </p:txBody>
      </p:sp>
      <p:sp>
        <p:nvSpPr>
          <p:cNvPr id="7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Obrázek 8" descr="100_01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1571612"/>
            <a:ext cx="3536181" cy="4714908"/>
          </a:xfrm>
          <a:prstGeom prst="rect">
            <a:avLst/>
          </a:prstGeom>
        </p:spPr>
      </p:pic>
      <p:sp>
        <p:nvSpPr>
          <p:cNvPr id="8" name="Šipka doprava 7"/>
          <p:cNvSpPr/>
          <p:nvPr/>
        </p:nvSpPr>
        <p:spPr>
          <a:xfrm rot="20412697">
            <a:off x="2761898" y="4757826"/>
            <a:ext cx="4059987" cy="914250"/>
          </a:xfrm>
          <a:prstGeom prst="rightArrow">
            <a:avLst>
              <a:gd name="adj1" fmla="val 22783"/>
              <a:gd name="adj2" fmla="val 7488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spd="slow" advTm="15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0034" y="2357430"/>
            <a:ext cx="4113086" cy="3071834"/>
          </a:xfrm>
        </p:spPr>
        <p:txBody>
          <a:bodyPr>
            <a:normAutofit/>
          </a:bodyPr>
          <a:lstStyle/>
          <a:p>
            <a:r>
              <a:rPr lang="cs-CZ" u="sng" dirty="0" err="1" smtClean="0"/>
              <a:t>Nastavovač</a:t>
            </a:r>
            <a:r>
              <a:rPr lang="cs-CZ" u="sng" dirty="0" smtClean="0"/>
              <a:t> přívěry vzduchu -  </a:t>
            </a:r>
            <a:r>
              <a:rPr lang="cs-CZ" dirty="0" smtClean="0"/>
              <a:t>slouží k vytvoření dostatečného podtlaku v komoře I.stupně, je ovládán ŘJ přes elektromotor. V případě poruchy nelze nastartovat motor. ŘJ ovládá přívěru vzduchu při všech režimech motoru – při startu, </a:t>
            </a:r>
            <a:r>
              <a:rPr lang="cs-CZ" dirty="0" err="1" smtClean="0"/>
              <a:t>deceleraci</a:t>
            </a:r>
            <a:r>
              <a:rPr lang="cs-CZ" dirty="0" smtClean="0"/>
              <a:t>, akceleraci, apod. </a:t>
            </a:r>
            <a:endParaRPr lang="cs-CZ" u="sng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Obrázek 4" descr="DSC_0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928671"/>
            <a:ext cx="4500562" cy="2992892"/>
          </a:xfrm>
          <a:prstGeom prst="rect">
            <a:avLst/>
          </a:prstGeom>
        </p:spPr>
      </p:pic>
      <p:pic>
        <p:nvPicPr>
          <p:cNvPr id="6" name="Obrázek 5" descr="DSC_0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3929065"/>
            <a:ext cx="4500562" cy="2992395"/>
          </a:xfrm>
          <a:prstGeom prst="rect">
            <a:avLst/>
          </a:prstGeom>
        </p:spPr>
      </p:pic>
      <p:sp>
        <p:nvSpPr>
          <p:cNvPr id="7" name="Šipka doprava 6"/>
          <p:cNvSpPr/>
          <p:nvPr/>
        </p:nvSpPr>
        <p:spPr>
          <a:xfrm rot="2006299">
            <a:off x="5044516" y="1282981"/>
            <a:ext cx="2235497" cy="571504"/>
          </a:xfrm>
          <a:prstGeom prst="rightArrow">
            <a:avLst>
              <a:gd name="adj1" fmla="val 33425"/>
              <a:gd name="adj2" fmla="val 7903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doprava 7"/>
          <p:cNvSpPr/>
          <p:nvPr/>
        </p:nvSpPr>
        <p:spPr>
          <a:xfrm rot="19110187">
            <a:off x="5123711" y="5617625"/>
            <a:ext cx="2235497" cy="571504"/>
          </a:xfrm>
          <a:prstGeom prst="rightArrow">
            <a:avLst>
              <a:gd name="adj1" fmla="val 33425"/>
              <a:gd name="adj2" fmla="val 7903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3898772" cy="1509712"/>
          </a:xfrm>
        </p:spPr>
        <p:txBody>
          <a:bodyPr/>
          <a:lstStyle/>
          <a:p>
            <a:r>
              <a:rPr lang="cs-CZ" u="sng" dirty="0" smtClean="0"/>
              <a:t>Relé vyhřívané podložky –  </a:t>
            </a:r>
            <a:r>
              <a:rPr lang="cs-CZ" dirty="0" smtClean="0"/>
              <a:t>ovládá ŘJ, v činnosti při startu studeného motoru cca pod 5°C</a:t>
            </a:r>
            <a:endParaRPr lang="cs-CZ" u="sng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Obrázek 4" descr="100_01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1142984"/>
            <a:ext cx="3703320" cy="4937760"/>
          </a:xfrm>
          <a:prstGeom prst="rect">
            <a:avLst/>
          </a:prstGeom>
        </p:spPr>
      </p:pic>
      <p:sp>
        <p:nvSpPr>
          <p:cNvPr id="6" name="Šipka dolů 5"/>
          <p:cNvSpPr/>
          <p:nvPr/>
        </p:nvSpPr>
        <p:spPr>
          <a:xfrm rot="12651176">
            <a:off x="5692842" y="2849849"/>
            <a:ext cx="857256" cy="3214710"/>
          </a:xfrm>
          <a:prstGeom prst="downArrow">
            <a:avLst>
              <a:gd name="adj1" fmla="val 35333"/>
              <a:gd name="adj2" fmla="val 9137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1785926"/>
            <a:ext cx="3898772" cy="3357586"/>
          </a:xfrm>
        </p:spPr>
        <p:txBody>
          <a:bodyPr>
            <a:normAutofit/>
          </a:bodyPr>
          <a:lstStyle/>
          <a:p>
            <a:r>
              <a:rPr lang="cs-CZ" u="sng" dirty="0" err="1" smtClean="0"/>
              <a:t>Odpojovací</a:t>
            </a:r>
            <a:r>
              <a:rPr lang="cs-CZ" u="sng" dirty="0" smtClean="0"/>
              <a:t> a taktovací ventil </a:t>
            </a:r>
            <a:r>
              <a:rPr lang="cs-CZ" dirty="0" smtClean="0"/>
              <a:t>– </a:t>
            </a:r>
          </a:p>
          <a:p>
            <a:r>
              <a:rPr lang="cs-CZ" dirty="0" err="1" smtClean="0"/>
              <a:t>Odpojovací</a:t>
            </a:r>
            <a:r>
              <a:rPr lang="cs-CZ" dirty="0" smtClean="0"/>
              <a:t> ventil je otevírán napětím ze spínací skříňky, taktovací ventil ovládá ŘJ a tím určuje, kdy a v jakém množství jsou nasávány benzínové páry z nádrže a nádobky s aktivním uhlím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Obrázek 4" descr="100_0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9" y="3214686"/>
            <a:ext cx="4857752" cy="3643314"/>
          </a:xfrm>
          <a:prstGeom prst="rect">
            <a:avLst/>
          </a:prstGeom>
          <a:ln>
            <a:noFill/>
          </a:ln>
        </p:spPr>
      </p:pic>
      <p:sp>
        <p:nvSpPr>
          <p:cNvPr id="6" name="Šipka doprava 5"/>
          <p:cNvSpPr/>
          <p:nvPr/>
        </p:nvSpPr>
        <p:spPr>
          <a:xfrm rot="2876954">
            <a:off x="4721621" y="2878500"/>
            <a:ext cx="2532066" cy="374519"/>
          </a:xfrm>
          <a:prstGeom prst="rightArrow">
            <a:avLst>
              <a:gd name="adj1" fmla="val 19368"/>
              <a:gd name="adj2" fmla="val 10251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ipka doprava 6"/>
          <p:cNvSpPr/>
          <p:nvPr/>
        </p:nvSpPr>
        <p:spPr>
          <a:xfrm rot="6991944">
            <a:off x="6539376" y="3029327"/>
            <a:ext cx="2532066" cy="374519"/>
          </a:xfrm>
          <a:prstGeom prst="rightArrow">
            <a:avLst>
              <a:gd name="adj1" fmla="val 19368"/>
              <a:gd name="adj2" fmla="val 10251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doprava 7"/>
          <p:cNvSpPr/>
          <p:nvPr/>
        </p:nvSpPr>
        <p:spPr>
          <a:xfrm rot="20874345">
            <a:off x="4583134" y="5618929"/>
            <a:ext cx="2532066" cy="374519"/>
          </a:xfrm>
          <a:prstGeom prst="rightArrow">
            <a:avLst>
              <a:gd name="adj1" fmla="val 19368"/>
              <a:gd name="adj2" fmla="val 10251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428868"/>
            <a:ext cx="3898772" cy="3429024"/>
          </a:xfrm>
        </p:spPr>
        <p:txBody>
          <a:bodyPr/>
          <a:lstStyle/>
          <a:p>
            <a:r>
              <a:rPr lang="cs-CZ" u="sng" dirty="0" smtClean="0"/>
              <a:t>Elektrický přepínací ventil </a:t>
            </a:r>
            <a:r>
              <a:rPr lang="cs-CZ" dirty="0" smtClean="0"/>
              <a:t>–  slouží při startu studeného motoru ke krátkodobému zvýšení volnoběžných otáček, dále při </a:t>
            </a:r>
            <a:r>
              <a:rPr lang="cs-CZ" dirty="0" err="1" smtClean="0"/>
              <a:t>deceleraci</a:t>
            </a:r>
            <a:r>
              <a:rPr lang="cs-CZ" dirty="0" smtClean="0"/>
              <a:t> k ochraně katalyzátoru</a:t>
            </a:r>
          </a:p>
          <a:p>
            <a:endParaRPr lang="cs-CZ" u="sng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Obrázek 4" descr="DSC_00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1071546"/>
            <a:ext cx="4214810" cy="2802401"/>
          </a:xfrm>
          <a:prstGeom prst="rect">
            <a:avLst/>
          </a:prstGeom>
        </p:spPr>
      </p:pic>
      <p:pic>
        <p:nvPicPr>
          <p:cNvPr id="6" name="Obrázek 5" descr="DSC_0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733" y="3929066"/>
            <a:ext cx="4190267" cy="2786082"/>
          </a:xfrm>
          <a:prstGeom prst="rect">
            <a:avLst/>
          </a:prstGeom>
        </p:spPr>
      </p:pic>
      <p:sp>
        <p:nvSpPr>
          <p:cNvPr id="7" name="Šipka doprava 6"/>
          <p:cNvSpPr/>
          <p:nvPr/>
        </p:nvSpPr>
        <p:spPr>
          <a:xfrm rot="20633135">
            <a:off x="5082340" y="2699445"/>
            <a:ext cx="2000264" cy="357190"/>
          </a:xfrm>
          <a:prstGeom prst="rightArrow">
            <a:avLst>
              <a:gd name="adj1" fmla="val 27298"/>
              <a:gd name="adj2" fmla="val 14902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doprava 7"/>
          <p:cNvSpPr/>
          <p:nvPr/>
        </p:nvSpPr>
        <p:spPr>
          <a:xfrm rot="21447601">
            <a:off x="5150436" y="5902038"/>
            <a:ext cx="2000264" cy="357190"/>
          </a:xfrm>
          <a:prstGeom prst="rightArrow">
            <a:avLst>
              <a:gd name="adj1" fmla="val 30778"/>
              <a:gd name="adj2" fmla="val 12874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1357298"/>
            <a:ext cx="2612888" cy="4929222"/>
          </a:xfrm>
        </p:spPr>
        <p:txBody>
          <a:bodyPr/>
          <a:lstStyle/>
          <a:p>
            <a:r>
              <a:rPr lang="cs-CZ" b="1" u="sng" dirty="0" smtClean="0"/>
              <a:t>Popis částí </a:t>
            </a:r>
            <a:endParaRPr lang="cs-CZ" dirty="0" smtClean="0"/>
          </a:p>
          <a:p>
            <a:r>
              <a:rPr lang="cs-CZ" dirty="0" smtClean="0"/>
              <a:t>Přívěra vzduchu</a:t>
            </a:r>
          </a:p>
          <a:p>
            <a:endParaRPr lang="cs-CZ" dirty="0" smtClean="0"/>
          </a:p>
          <a:p>
            <a:r>
              <a:rPr lang="cs-CZ" dirty="0" smtClean="0"/>
              <a:t>El.</a:t>
            </a:r>
            <a:r>
              <a:rPr lang="cs-CZ" dirty="0" err="1" smtClean="0"/>
              <a:t>nastavovač</a:t>
            </a:r>
            <a:r>
              <a:rPr lang="cs-CZ" dirty="0" smtClean="0"/>
              <a:t> přívěry</a:t>
            </a:r>
          </a:p>
          <a:p>
            <a:endParaRPr lang="cs-CZ" dirty="0" smtClean="0"/>
          </a:p>
          <a:p>
            <a:r>
              <a:rPr lang="cs-CZ" dirty="0" err="1" smtClean="0"/>
              <a:t>Obohacovač</a:t>
            </a:r>
            <a:r>
              <a:rPr lang="cs-CZ" dirty="0" smtClean="0"/>
              <a:t> </a:t>
            </a:r>
            <a:r>
              <a:rPr lang="cs-CZ" dirty="0" err="1" smtClean="0"/>
              <a:t>II.stupně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El.přepínací ventil</a:t>
            </a:r>
          </a:p>
          <a:p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Obrázek 4" descr="DSC_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2071678"/>
            <a:ext cx="6072198" cy="4037366"/>
          </a:xfrm>
          <a:prstGeom prst="rect">
            <a:avLst/>
          </a:prstGeom>
        </p:spPr>
      </p:pic>
      <p:sp>
        <p:nvSpPr>
          <p:cNvPr id="8" name="Šipka doprava 7"/>
          <p:cNvSpPr/>
          <p:nvPr/>
        </p:nvSpPr>
        <p:spPr>
          <a:xfrm rot="1961437">
            <a:off x="3124784" y="2552956"/>
            <a:ext cx="3163151" cy="198798"/>
          </a:xfrm>
          <a:prstGeom prst="rightArrow">
            <a:avLst>
              <a:gd name="adj1" fmla="val 50000"/>
              <a:gd name="adj2" fmla="val 11500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ipka doprava 8"/>
          <p:cNvSpPr/>
          <p:nvPr/>
        </p:nvSpPr>
        <p:spPr>
          <a:xfrm rot="994001">
            <a:off x="2567603" y="3334928"/>
            <a:ext cx="2373541" cy="184514"/>
          </a:xfrm>
          <a:prstGeom prst="rightArrow">
            <a:avLst>
              <a:gd name="adj1" fmla="val 50000"/>
              <a:gd name="adj2" fmla="val 11500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ipka doprava 9"/>
          <p:cNvSpPr/>
          <p:nvPr/>
        </p:nvSpPr>
        <p:spPr>
          <a:xfrm rot="296232">
            <a:off x="2646055" y="3869485"/>
            <a:ext cx="3605354" cy="222372"/>
          </a:xfrm>
          <a:prstGeom prst="rightArrow">
            <a:avLst>
              <a:gd name="adj1" fmla="val 50000"/>
              <a:gd name="adj2" fmla="val 11500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Šipka doprava 10"/>
          <p:cNvSpPr/>
          <p:nvPr/>
        </p:nvSpPr>
        <p:spPr>
          <a:xfrm rot="288451">
            <a:off x="2000155" y="4753119"/>
            <a:ext cx="4329578" cy="179919"/>
          </a:xfrm>
          <a:prstGeom prst="rightArrow">
            <a:avLst>
              <a:gd name="adj1" fmla="val 50000"/>
              <a:gd name="adj2" fmla="val 11500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42844" y="1500174"/>
            <a:ext cx="9001156" cy="4071966"/>
          </a:xfrm>
        </p:spPr>
        <p:txBody>
          <a:bodyPr>
            <a:normAutofit/>
          </a:bodyPr>
          <a:lstStyle/>
          <a:p>
            <a:r>
              <a:rPr lang="cs-CZ" dirty="0" smtClean="0"/>
              <a:t>Elektromagnetický ventil odvzdušnění plovákové komory</a:t>
            </a:r>
          </a:p>
          <a:p>
            <a:endParaRPr lang="cs-CZ" dirty="0" smtClean="0"/>
          </a:p>
          <a:p>
            <a:r>
              <a:rPr lang="cs-CZ" dirty="0" smtClean="0"/>
              <a:t>Podtlaková dóza</a:t>
            </a:r>
          </a:p>
          <a:p>
            <a:r>
              <a:rPr lang="cs-CZ" dirty="0" smtClean="0"/>
              <a:t> </a:t>
            </a:r>
            <a:r>
              <a:rPr lang="cs-CZ" dirty="0" err="1" smtClean="0"/>
              <a:t>II.stupně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Snímač polohy </a:t>
            </a:r>
          </a:p>
          <a:p>
            <a:r>
              <a:rPr lang="cs-CZ" dirty="0" smtClean="0"/>
              <a:t>škrtící klapky</a:t>
            </a:r>
          </a:p>
          <a:p>
            <a:endParaRPr lang="cs-CZ" dirty="0" smtClean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Obrázek 4" descr="DSC_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67802" y="2817975"/>
            <a:ext cx="6076198" cy="4040025"/>
          </a:xfrm>
          <a:prstGeom prst="rect">
            <a:avLst/>
          </a:prstGeom>
        </p:spPr>
      </p:pic>
      <p:sp>
        <p:nvSpPr>
          <p:cNvPr id="6" name="Šipka doprava 5"/>
          <p:cNvSpPr/>
          <p:nvPr/>
        </p:nvSpPr>
        <p:spPr>
          <a:xfrm rot="2127477">
            <a:off x="1674965" y="3911025"/>
            <a:ext cx="2950291" cy="178204"/>
          </a:xfrm>
          <a:prstGeom prst="rightArrow">
            <a:avLst>
              <a:gd name="adj1" fmla="val 50000"/>
              <a:gd name="adj2" fmla="val 11500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ipka doprava 6"/>
          <p:cNvSpPr/>
          <p:nvPr/>
        </p:nvSpPr>
        <p:spPr>
          <a:xfrm rot="1164658">
            <a:off x="1620841" y="5018344"/>
            <a:ext cx="2285621" cy="172596"/>
          </a:xfrm>
          <a:prstGeom prst="rightArrow">
            <a:avLst>
              <a:gd name="adj1" fmla="val 50000"/>
              <a:gd name="adj2" fmla="val 11500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Šipka doprava 14"/>
          <p:cNvSpPr/>
          <p:nvPr/>
        </p:nvSpPr>
        <p:spPr>
          <a:xfrm rot="3013849">
            <a:off x="5491120" y="3153104"/>
            <a:ext cx="3286148" cy="214314"/>
          </a:xfrm>
          <a:prstGeom prst="rightArrow">
            <a:avLst>
              <a:gd name="adj1" fmla="val 50000"/>
              <a:gd name="adj2" fmla="val 120892"/>
            </a:avLst>
          </a:prstGeom>
          <a:solidFill>
            <a:srgbClr val="FF00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42844" y="1500174"/>
            <a:ext cx="9001156" cy="4071966"/>
          </a:xfrm>
        </p:spPr>
        <p:txBody>
          <a:bodyPr>
            <a:normAutofit/>
          </a:bodyPr>
          <a:lstStyle/>
          <a:p>
            <a:r>
              <a:rPr lang="cs-CZ" dirty="0" smtClean="0"/>
              <a:t>Elektromagnetický ventil 		 Přidržovač škrtící klapky</a:t>
            </a:r>
          </a:p>
          <a:p>
            <a:r>
              <a:rPr lang="cs-CZ" dirty="0" smtClean="0"/>
              <a:t>odvzdušnění plovákové komory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Ruční akcelerace</a:t>
            </a: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Obrázek 4" descr="DSC_0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3357562"/>
            <a:ext cx="5643570" cy="3752997"/>
          </a:xfrm>
          <a:prstGeom prst="rect">
            <a:avLst/>
          </a:prstGeom>
        </p:spPr>
      </p:pic>
      <p:sp>
        <p:nvSpPr>
          <p:cNvPr id="6" name="Šipka doprava 5"/>
          <p:cNvSpPr/>
          <p:nvPr/>
        </p:nvSpPr>
        <p:spPr>
          <a:xfrm rot="2444682">
            <a:off x="2989783" y="3670317"/>
            <a:ext cx="3673249" cy="237110"/>
          </a:xfrm>
          <a:prstGeom prst="rightArrow">
            <a:avLst>
              <a:gd name="adj1" fmla="val 43435"/>
              <a:gd name="adj2" fmla="val 105795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ipka doprava 6"/>
          <p:cNvSpPr/>
          <p:nvPr/>
        </p:nvSpPr>
        <p:spPr>
          <a:xfrm rot="3342460">
            <a:off x="4796799" y="3608728"/>
            <a:ext cx="3673249" cy="237110"/>
          </a:xfrm>
          <a:prstGeom prst="rightArrow">
            <a:avLst>
              <a:gd name="adj1" fmla="val 43435"/>
              <a:gd name="adj2" fmla="val 105795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doprava 7"/>
          <p:cNvSpPr/>
          <p:nvPr/>
        </p:nvSpPr>
        <p:spPr>
          <a:xfrm rot="1350220" flipV="1">
            <a:off x="1447195" y="4938457"/>
            <a:ext cx="4579857" cy="261051"/>
          </a:xfrm>
          <a:prstGeom prst="rightArrow">
            <a:avLst>
              <a:gd name="adj1" fmla="val 43435"/>
              <a:gd name="adj2" fmla="val 105795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530352" y="1714488"/>
            <a:ext cx="7772400" cy="4214842"/>
          </a:xfrm>
        </p:spPr>
        <p:txBody>
          <a:bodyPr>
            <a:normAutofit lnSpcReduction="10000"/>
          </a:bodyPr>
          <a:lstStyle/>
          <a:p>
            <a:pPr marL="457200" lvl="0" indent="-457200"/>
            <a:r>
              <a:rPr lang="cs-CZ" sz="2400" u="sng" dirty="0" smtClean="0"/>
              <a:t>Obsah:</a:t>
            </a:r>
          </a:p>
          <a:p>
            <a:pPr marL="457200" lvl="0" indent="-457200">
              <a:buFont typeface="+mj-lt"/>
              <a:buAutoNum type="arabicParenR"/>
            </a:pPr>
            <a:r>
              <a:rPr lang="cs-CZ" sz="2400" dirty="0" smtClean="0"/>
              <a:t>Systém Ecotronic – úvod</a:t>
            </a:r>
          </a:p>
          <a:p>
            <a:pPr marL="457200" lvl="0" indent="-457200">
              <a:buFont typeface="+mj-lt"/>
              <a:buAutoNum type="arabicParenR"/>
            </a:pPr>
            <a:r>
              <a:rPr lang="cs-CZ" sz="2400" dirty="0" smtClean="0"/>
              <a:t>Rozdíly oproti </a:t>
            </a:r>
            <a:r>
              <a:rPr lang="cs-CZ" sz="2400" dirty="0" err="1" smtClean="0"/>
              <a:t>Pierburg</a:t>
            </a:r>
            <a:r>
              <a:rPr lang="cs-CZ" sz="2400" dirty="0" smtClean="0"/>
              <a:t> 2E-3</a:t>
            </a:r>
          </a:p>
          <a:p>
            <a:pPr marL="457200" lvl="0" indent="-457200">
              <a:buFont typeface="+mj-lt"/>
              <a:buAutoNum type="arabicParenR"/>
            </a:pPr>
            <a:r>
              <a:rPr lang="cs-CZ" sz="2400" dirty="0" smtClean="0"/>
              <a:t>Jednotlivé části systému</a:t>
            </a:r>
          </a:p>
          <a:p>
            <a:pPr marL="736092" lvl="1" indent="-342900">
              <a:buFont typeface="+mj-lt"/>
              <a:buAutoNum type="alphaLcParenR"/>
            </a:pPr>
            <a:r>
              <a:rPr lang="cs-CZ" dirty="0" smtClean="0"/>
              <a:t>Řídící jednotka Ecotronic</a:t>
            </a:r>
          </a:p>
          <a:p>
            <a:pPr marL="736092" lvl="1" indent="-342900">
              <a:buFont typeface="+mj-lt"/>
              <a:buAutoNum type="alphaLcParenR"/>
            </a:pPr>
            <a:r>
              <a:rPr lang="cs-CZ" dirty="0" smtClean="0"/>
              <a:t>Karburátor </a:t>
            </a:r>
            <a:r>
              <a:rPr lang="cs-CZ" dirty="0" err="1" smtClean="0"/>
              <a:t>Pierburg</a:t>
            </a:r>
            <a:r>
              <a:rPr lang="cs-CZ" dirty="0" smtClean="0"/>
              <a:t> 2E-E Ecotronic</a:t>
            </a:r>
          </a:p>
          <a:p>
            <a:pPr marL="736092" lvl="1" indent="-342900">
              <a:buFont typeface="+mj-lt"/>
              <a:buAutoNum type="alphaLcParenR"/>
            </a:pPr>
            <a:r>
              <a:rPr lang="cs-CZ" dirty="0" smtClean="0"/>
              <a:t>Palivový systém</a:t>
            </a:r>
          </a:p>
          <a:p>
            <a:pPr marL="457200" lvl="0" indent="-457200">
              <a:buFont typeface="+mj-lt"/>
              <a:buAutoNum type="arabicParenR"/>
            </a:pPr>
            <a:r>
              <a:rPr lang="cs-CZ" sz="2400" dirty="0" smtClean="0"/>
              <a:t>Vstupní a výstupní signály</a:t>
            </a:r>
          </a:p>
          <a:p>
            <a:pPr marL="457200" lvl="0" indent="-457200">
              <a:buFont typeface="+mj-lt"/>
              <a:buAutoNum type="arabicParenR"/>
            </a:pPr>
            <a:r>
              <a:rPr lang="cs-CZ" sz="2400" dirty="0" smtClean="0"/>
              <a:t>Diagnostika, akční členy</a:t>
            </a:r>
          </a:p>
          <a:p>
            <a:pPr marL="457200" lvl="0" indent="-457200">
              <a:buFont typeface="+mj-lt"/>
              <a:buAutoNum type="arabicParenR"/>
            </a:pPr>
            <a:r>
              <a:rPr lang="cs-CZ" sz="2400" dirty="0" smtClean="0"/>
              <a:t>Obrázky, popis jednotlivých částí</a:t>
            </a:r>
          </a:p>
          <a:p>
            <a:pPr marL="457200" lvl="0" indent="-457200">
              <a:buFont typeface="+mj-lt"/>
              <a:buAutoNum type="arabicParenR"/>
            </a:pPr>
            <a:r>
              <a:rPr lang="cs-CZ" sz="2400" dirty="0" smtClean="0"/>
              <a:t>Zkušenosti, možné závady a jejich odstranění</a:t>
            </a:r>
          </a:p>
          <a:p>
            <a:pPr marL="457200" lvl="0" indent="-457200"/>
            <a:endParaRPr lang="cs-CZ" sz="2400" dirty="0" smtClean="0"/>
          </a:p>
          <a:p>
            <a:endParaRPr lang="cs-CZ" dirty="0"/>
          </a:p>
        </p:txBody>
      </p:sp>
      <p:sp>
        <p:nvSpPr>
          <p:cNvPr id="7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Tm="14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42844" y="1500174"/>
            <a:ext cx="9001156" cy="4786346"/>
          </a:xfrm>
        </p:spPr>
        <p:txBody>
          <a:bodyPr>
            <a:normAutofit/>
          </a:bodyPr>
          <a:lstStyle/>
          <a:p>
            <a:r>
              <a:rPr lang="cs-CZ" dirty="0" smtClean="0">
                <a:cs typeface="Times New Roman" pitchFamily="18" charset="0"/>
              </a:rPr>
              <a:t>Přívod paliva 		Podtlaková dóza </a:t>
            </a:r>
            <a:r>
              <a:rPr lang="cs-CZ" dirty="0" err="1" smtClean="0">
                <a:cs typeface="Times New Roman" pitchFamily="18" charset="0"/>
              </a:rPr>
              <a:t>II.stupně</a:t>
            </a:r>
            <a:endParaRPr lang="cs-CZ" dirty="0" smtClean="0">
              <a:cs typeface="Times New Roman" pitchFamily="18" charset="0"/>
            </a:endParaRPr>
          </a:p>
          <a:p>
            <a:endParaRPr lang="cs-CZ" dirty="0" smtClean="0">
              <a:cs typeface="Times New Roman" pitchFamily="18" charset="0"/>
            </a:endParaRPr>
          </a:p>
          <a:p>
            <a:endParaRPr lang="cs-CZ" dirty="0" smtClean="0">
              <a:cs typeface="Times New Roman" pitchFamily="18" charset="0"/>
            </a:endParaRPr>
          </a:p>
          <a:p>
            <a:r>
              <a:rPr lang="cs-CZ" dirty="0" smtClean="0">
                <a:cs typeface="Times New Roman" pitchFamily="18" charset="0"/>
              </a:rPr>
              <a:t>Elektromagnetický </a:t>
            </a:r>
          </a:p>
          <a:p>
            <a:r>
              <a:rPr lang="cs-CZ" dirty="0" smtClean="0">
                <a:cs typeface="Times New Roman" pitchFamily="18" charset="0"/>
              </a:rPr>
              <a:t>ventil volnoběhu</a:t>
            </a:r>
          </a:p>
          <a:p>
            <a:endParaRPr lang="cs-CZ" dirty="0" smtClean="0">
              <a:cs typeface="Times New Roman" pitchFamily="18" charset="0"/>
            </a:endParaRPr>
          </a:p>
          <a:p>
            <a:r>
              <a:rPr lang="cs-CZ" dirty="0" smtClean="0">
                <a:cs typeface="Times New Roman" pitchFamily="18" charset="0"/>
              </a:rPr>
              <a:t>El.</a:t>
            </a:r>
            <a:r>
              <a:rPr lang="cs-CZ" dirty="0" err="1" smtClean="0">
                <a:cs typeface="Times New Roman" pitchFamily="18" charset="0"/>
              </a:rPr>
              <a:t>nastavovač</a:t>
            </a:r>
            <a:r>
              <a:rPr lang="cs-CZ" dirty="0" smtClean="0">
                <a:cs typeface="Times New Roman" pitchFamily="18" charset="0"/>
              </a:rPr>
              <a:t> přívěry</a:t>
            </a:r>
          </a:p>
          <a:p>
            <a:r>
              <a:rPr lang="cs-CZ" dirty="0" smtClean="0">
                <a:cs typeface="Times New Roman" pitchFamily="18" charset="0"/>
              </a:rPr>
              <a:t>vzduchu</a:t>
            </a:r>
          </a:p>
          <a:p>
            <a:endParaRPr lang="cs-CZ" dirty="0" smtClean="0">
              <a:cs typeface="Times New Roman" pitchFamily="18" charset="0"/>
            </a:endParaRPr>
          </a:p>
          <a:p>
            <a:r>
              <a:rPr lang="cs-CZ" dirty="0" smtClean="0">
                <a:cs typeface="Times New Roman" pitchFamily="18" charset="0"/>
              </a:rPr>
              <a:t>Snímač polohy škrtící</a:t>
            </a:r>
          </a:p>
          <a:p>
            <a:r>
              <a:rPr lang="cs-CZ" dirty="0" smtClean="0">
                <a:cs typeface="Times New Roman" pitchFamily="18" charset="0"/>
              </a:rPr>
              <a:t>klapky</a:t>
            </a: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Times New Roman" pitchFamily="18" charset="0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Times New Roman" pitchFamily="18" charset="0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Times New Roman" pitchFamily="18" charset="0"/>
            </a:endParaRPr>
          </a:p>
        </p:txBody>
      </p:sp>
      <p:pic>
        <p:nvPicPr>
          <p:cNvPr id="5" name="Obrázek 4" descr="DSC_0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2820634"/>
            <a:ext cx="6072198" cy="4037366"/>
          </a:xfrm>
          <a:prstGeom prst="rect">
            <a:avLst/>
          </a:prstGeom>
        </p:spPr>
      </p:pic>
      <p:sp>
        <p:nvSpPr>
          <p:cNvPr id="6" name="Šipka doprava 5"/>
          <p:cNvSpPr/>
          <p:nvPr/>
        </p:nvSpPr>
        <p:spPr>
          <a:xfrm rot="1878335">
            <a:off x="1577524" y="2991786"/>
            <a:ext cx="3599422" cy="206421"/>
          </a:xfrm>
          <a:prstGeom prst="rightArrow">
            <a:avLst>
              <a:gd name="adj1" fmla="val 43435"/>
              <a:gd name="adj2" fmla="val 105795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ipka doprava 6"/>
          <p:cNvSpPr/>
          <p:nvPr/>
        </p:nvSpPr>
        <p:spPr>
          <a:xfrm rot="2444682">
            <a:off x="4418542" y="3027374"/>
            <a:ext cx="3673249" cy="237110"/>
          </a:xfrm>
          <a:prstGeom prst="rightArrow">
            <a:avLst>
              <a:gd name="adj1" fmla="val 43435"/>
              <a:gd name="adj2" fmla="val 105795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doprava 7"/>
          <p:cNvSpPr/>
          <p:nvPr/>
        </p:nvSpPr>
        <p:spPr>
          <a:xfrm rot="1108448">
            <a:off x="2394592" y="3966135"/>
            <a:ext cx="2519878" cy="193520"/>
          </a:xfrm>
          <a:prstGeom prst="rightArrow">
            <a:avLst>
              <a:gd name="adj1" fmla="val 43435"/>
              <a:gd name="adj2" fmla="val 105795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ipka doprava 8"/>
          <p:cNvSpPr/>
          <p:nvPr/>
        </p:nvSpPr>
        <p:spPr>
          <a:xfrm rot="404696">
            <a:off x="1924330" y="4647770"/>
            <a:ext cx="4827612" cy="208460"/>
          </a:xfrm>
          <a:prstGeom prst="rightArrow">
            <a:avLst>
              <a:gd name="adj1" fmla="val 43435"/>
              <a:gd name="adj2" fmla="val 105795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ipka doprava 9"/>
          <p:cNvSpPr/>
          <p:nvPr/>
        </p:nvSpPr>
        <p:spPr>
          <a:xfrm rot="207546">
            <a:off x="1774644" y="5871369"/>
            <a:ext cx="5189303" cy="217039"/>
          </a:xfrm>
          <a:prstGeom prst="rightArrow">
            <a:avLst>
              <a:gd name="adj1" fmla="val 43435"/>
              <a:gd name="adj2" fmla="val 105795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42844" y="1500174"/>
            <a:ext cx="9001156" cy="4500594"/>
          </a:xfrm>
        </p:spPr>
        <p:txBody>
          <a:bodyPr>
            <a:normAutofit/>
          </a:bodyPr>
          <a:lstStyle/>
          <a:p>
            <a:r>
              <a:rPr lang="cs-CZ" dirty="0" smtClean="0">
                <a:cs typeface="Times New Roman" pitchFamily="18" charset="0"/>
              </a:rPr>
              <a:t>Přidržovač škrtící klapky I.stupně	          Snímač polohy škrtící klapky</a:t>
            </a:r>
          </a:p>
          <a:p>
            <a:endParaRPr lang="cs-CZ" dirty="0" smtClean="0">
              <a:cs typeface="Times New Roman" pitchFamily="18" charset="0"/>
            </a:endParaRPr>
          </a:p>
          <a:p>
            <a:endParaRPr lang="cs-CZ" dirty="0" smtClean="0">
              <a:cs typeface="Times New Roman" pitchFamily="18" charset="0"/>
            </a:endParaRPr>
          </a:p>
          <a:p>
            <a:r>
              <a:rPr lang="cs-CZ" dirty="0" smtClean="0">
                <a:cs typeface="Times New Roman" pitchFamily="18" charset="0"/>
              </a:rPr>
              <a:t>Škrtící klapka </a:t>
            </a:r>
            <a:r>
              <a:rPr lang="cs-CZ" dirty="0" err="1" smtClean="0">
                <a:cs typeface="Times New Roman" pitchFamily="18" charset="0"/>
              </a:rPr>
              <a:t>II.stupně</a:t>
            </a:r>
            <a:endParaRPr lang="cs-CZ" dirty="0" smtClean="0">
              <a:cs typeface="Times New Roman" pitchFamily="18" charset="0"/>
            </a:endParaRPr>
          </a:p>
          <a:p>
            <a:endParaRPr lang="cs-CZ" dirty="0" smtClean="0">
              <a:cs typeface="Times New Roman" pitchFamily="18" charset="0"/>
            </a:endParaRPr>
          </a:p>
          <a:p>
            <a:endParaRPr lang="cs-CZ" dirty="0" smtClean="0">
              <a:cs typeface="Times New Roman" pitchFamily="18" charset="0"/>
            </a:endParaRPr>
          </a:p>
          <a:p>
            <a:r>
              <a:rPr lang="cs-CZ" dirty="0" smtClean="0">
                <a:cs typeface="Times New Roman" pitchFamily="18" charset="0"/>
              </a:rPr>
              <a:t>El.přepínací ventil</a:t>
            </a:r>
          </a:p>
          <a:p>
            <a:endParaRPr lang="cs-CZ" dirty="0" smtClean="0">
              <a:cs typeface="Times New Roman" pitchFamily="18" charset="0"/>
            </a:endParaRPr>
          </a:p>
          <a:p>
            <a:endParaRPr lang="cs-CZ" dirty="0" smtClean="0">
              <a:cs typeface="Times New Roman" pitchFamily="18" charset="0"/>
            </a:endParaRPr>
          </a:p>
          <a:p>
            <a:endParaRPr lang="cs-CZ" dirty="0" smtClean="0">
              <a:cs typeface="Times New Roman" pitchFamily="18" charset="0"/>
            </a:endParaRPr>
          </a:p>
          <a:p>
            <a:r>
              <a:rPr lang="cs-CZ" dirty="0" err="1" smtClean="0">
                <a:cs typeface="Times New Roman" pitchFamily="18" charset="0"/>
              </a:rPr>
              <a:t>Podlaková</a:t>
            </a:r>
            <a:r>
              <a:rPr lang="cs-CZ" dirty="0" smtClean="0">
                <a:cs typeface="Times New Roman" pitchFamily="18" charset="0"/>
              </a:rPr>
              <a:t> dóza </a:t>
            </a:r>
            <a:r>
              <a:rPr lang="cs-CZ" dirty="0" err="1" smtClean="0">
                <a:cs typeface="Times New Roman" pitchFamily="18" charset="0"/>
              </a:rPr>
              <a:t>II.stupně</a:t>
            </a:r>
            <a:endParaRPr lang="cs-CZ" dirty="0" smtClean="0">
              <a:cs typeface="Times New Roman" pitchFamily="18" charset="0"/>
            </a:endParaRP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Times New Roman" pitchFamily="18" charset="0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Times New Roman" pitchFamily="18" charset="0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Times New Roman" pitchFamily="18" charset="0"/>
            </a:endParaRPr>
          </a:p>
        </p:txBody>
      </p:sp>
      <p:pic>
        <p:nvPicPr>
          <p:cNvPr id="5" name="Obrázek 4" descr="DSC_0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2167815"/>
            <a:ext cx="5929322" cy="3942369"/>
          </a:xfrm>
          <a:prstGeom prst="rect">
            <a:avLst/>
          </a:prstGeom>
        </p:spPr>
      </p:pic>
      <p:sp>
        <p:nvSpPr>
          <p:cNvPr id="6" name="Šipka doprava 5"/>
          <p:cNvSpPr/>
          <p:nvPr/>
        </p:nvSpPr>
        <p:spPr>
          <a:xfrm rot="745537">
            <a:off x="1915167" y="4641270"/>
            <a:ext cx="3997403" cy="308497"/>
          </a:xfrm>
          <a:prstGeom prst="rightArrow">
            <a:avLst>
              <a:gd name="adj1" fmla="val 34246"/>
              <a:gd name="adj2" fmla="val 9726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ipka doprava 6"/>
          <p:cNvSpPr/>
          <p:nvPr/>
        </p:nvSpPr>
        <p:spPr>
          <a:xfrm rot="1008307">
            <a:off x="2500216" y="3662484"/>
            <a:ext cx="3797418" cy="289408"/>
          </a:xfrm>
          <a:prstGeom prst="rightArrow">
            <a:avLst>
              <a:gd name="adj1" fmla="val 34246"/>
              <a:gd name="adj2" fmla="val 9726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doprava 7"/>
          <p:cNvSpPr/>
          <p:nvPr/>
        </p:nvSpPr>
        <p:spPr>
          <a:xfrm rot="3582148">
            <a:off x="6512860" y="2707870"/>
            <a:ext cx="2112902" cy="248841"/>
          </a:xfrm>
          <a:prstGeom prst="rightArrow">
            <a:avLst>
              <a:gd name="adj1" fmla="val 34246"/>
              <a:gd name="adj2" fmla="val 9726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ipka doprava 8"/>
          <p:cNvSpPr/>
          <p:nvPr/>
        </p:nvSpPr>
        <p:spPr>
          <a:xfrm rot="1978700">
            <a:off x="2529918" y="2436584"/>
            <a:ext cx="2485294" cy="319532"/>
          </a:xfrm>
          <a:prstGeom prst="rightArrow">
            <a:avLst>
              <a:gd name="adj1" fmla="val 34246"/>
              <a:gd name="adj2" fmla="val 9726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ipka doprava 9"/>
          <p:cNvSpPr/>
          <p:nvPr/>
        </p:nvSpPr>
        <p:spPr>
          <a:xfrm rot="21147351">
            <a:off x="2498698" y="5585883"/>
            <a:ext cx="4580637" cy="277620"/>
          </a:xfrm>
          <a:prstGeom prst="rightArrow">
            <a:avLst>
              <a:gd name="adj1" fmla="val 34246"/>
              <a:gd name="adj2" fmla="val 9726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42844" y="1500174"/>
            <a:ext cx="9001156" cy="4071966"/>
          </a:xfrm>
        </p:spPr>
        <p:txBody>
          <a:bodyPr>
            <a:normAutofit/>
          </a:bodyPr>
          <a:lstStyle/>
          <a:p>
            <a:r>
              <a:rPr lang="cs-CZ" dirty="0" smtClean="0">
                <a:cs typeface="Times New Roman" pitchFamily="18" charset="0"/>
              </a:rPr>
              <a:t>Podtlaková dóza </a:t>
            </a:r>
            <a:r>
              <a:rPr lang="cs-CZ" dirty="0" err="1" smtClean="0">
                <a:cs typeface="Times New Roman" pitchFamily="18" charset="0"/>
              </a:rPr>
              <a:t>II.stupně</a:t>
            </a:r>
            <a:r>
              <a:rPr lang="cs-CZ" dirty="0" smtClean="0">
                <a:cs typeface="Times New Roman" pitchFamily="18" charset="0"/>
              </a:rPr>
              <a:t>		Škrtící klapka </a:t>
            </a:r>
            <a:r>
              <a:rPr lang="cs-CZ" dirty="0" err="1" smtClean="0">
                <a:cs typeface="Times New Roman" pitchFamily="18" charset="0"/>
              </a:rPr>
              <a:t>II.stupně</a:t>
            </a:r>
            <a:endParaRPr lang="cs-CZ" dirty="0" smtClean="0">
              <a:cs typeface="Times New Roman" pitchFamily="18" charset="0"/>
            </a:endParaRPr>
          </a:p>
          <a:p>
            <a:endParaRPr lang="cs-CZ" dirty="0" smtClean="0">
              <a:cs typeface="Times New Roman" pitchFamily="18" charset="0"/>
            </a:endParaRPr>
          </a:p>
          <a:p>
            <a:endParaRPr lang="cs-CZ" dirty="0" smtClean="0">
              <a:cs typeface="Times New Roman" pitchFamily="18" charset="0"/>
            </a:endParaRPr>
          </a:p>
          <a:p>
            <a:endParaRPr lang="cs-CZ" dirty="0" smtClean="0">
              <a:cs typeface="Times New Roman" pitchFamily="18" charset="0"/>
            </a:endParaRPr>
          </a:p>
          <a:p>
            <a:endParaRPr lang="cs-CZ" dirty="0" smtClean="0">
              <a:cs typeface="Times New Roman" pitchFamily="18" charset="0"/>
            </a:endParaRPr>
          </a:p>
          <a:p>
            <a:r>
              <a:rPr lang="cs-CZ" dirty="0" smtClean="0">
                <a:cs typeface="Times New Roman" pitchFamily="18" charset="0"/>
              </a:rPr>
              <a:t>Místo pro uchycení</a:t>
            </a:r>
          </a:p>
          <a:p>
            <a:r>
              <a:rPr lang="cs-CZ" dirty="0" smtClean="0">
                <a:cs typeface="Times New Roman" pitchFamily="18" charset="0"/>
              </a:rPr>
              <a:t>plynového lanka</a:t>
            </a:r>
          </a:p>
          <a:p>
            <a:endParaRPr lang="cs-CZ" dirty="0" smtClean="0">
              <a:cs typeface="Times New Roman" pitchFamily="18" charset="0"/>
            </a:endParaRPr>
          </a:p>
          <a:p>
            <a:endParaRPr lang="cs-CZ" dirty="0" smtClean="0">
              <a:cs typeface="Times New Roman" pitchFamily="18" charset="0"/>
            </a:endParaRP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Times New Roman" pitchFamily="18" charset="0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Times New Roman" pitchFamily="18" charset="0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Times New Roman" pitchFamily="18" charset="0"/>
            </a:endParaRPr>
          </a:p>
        </p:txBody>
      </p:sp>
      <p:pic>
        <p:nvPicPr>
          <p:cNvPr id="6" name="Obrázek 5" descr="DSC_00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7471" y="2571744"/>
            <a:ext cx="6446529" cy="4286256"/>
          </a:xfrm>
          <a:prstGeom prst="rect">
            <a:avLst/>
          </a:prstGeom>
        </p:spPr>
      </p:pic>
      <p:sp>
        <p:nvSpPr>
          <p:cNvPr id="7" name="Šipka doprava 6"/>
          <p:cNvSpPr/>
          <p:nvPr/>
        </p:nvSpPr>
        <p:spPr>
          <a:xfrm rot="935368">
            <a:off x="2626382" y="2255276"/>
            <a:ext cx="3000396" cy="285752"/>
          </a:xfrm>
          <a:prstGeom prst="rightArrow">
            <a:avLst>
              <a:gd name="adj1" fmla="val 34246"/>
              <a:gd name="adj2" fmla="val 12089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doprava 7"/>
          <p:cNvSpPr/>
          <p:nvPr/>
        </p:nvSpPr>
        <p:spPr>
          <a:xfrm rot="3583559">
            <a:off x="5453343" y="2918776"/>
            <a:ext cx="2581043" cy="214228"/>
          </a:xfrm>
          <a:prstGeom prst="rightArrow">
            <a:avLst>
              <a:gd name="adj1" fmla="val 34246"/>
              <a:gd name="adj2" fmla="val 12089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ipka doprava 8"/>
          <p:cNvSpPr/>
          <p:nvPr/>
        </p:nvSpPr>
        <p:spPr>
          <a:xfrm rot="935368">
            <a:off x="2181182" y="4387919"/>
            <a:ext cx="3456812" cy="306743"/>
          </a:xfrm>
          <a:prstGeom prst="rightArrow">
            <a:avLst>
              <a:gd name="adj1" fmla="val 34246"/>
              <a:gd name="adj2" fmla="val 12089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42844" y="1500174"/>
            <a:ext cx="9001156" cy="4071966"/>
          </a:xfrm>
        </p:spPr>
        <p:txBody>
          <a:bodyPr>
            <a:normAutofit/>
          </a:bodyPr>
          <a:lstStyle/>
          <a:p>
            <a:r>
              <a:rPr lang="cs-CZ" dirty="0" smtClean="0">
                <a:cs typeface="Times New Roman" pitchFamily="18" charset="0"/>
              </a:rPr>
              <a:t>				        Elektromagnetický ventil běhu naprázdno</a:t>
            </a:r>
          </a:p>
          <a:p>
            <a:endParaRPr lang="cs-CZ" dirty="0" smtClean="0">
              <a:cs typeface="Times New Roman" pitchFamily="18" charset="0"/>
            </a:endParaRPr>
          </a:p>
          <a:p>
            <a:r>
              <a:rPr lang="cs-CZ" dirty="0" smtClean="0">
                <a:cs typeface="Times New Roman" pitchFamily="18" charset="0"/>
              </a:rPr>
              <a:t>Přidržovač škrtící klapky</a:t>
            </a:r>
          </a:p>
          <a:p>
            <a:endParaRPr lang="cs-CZ" dirty="0" smtClean="0">
              <a:cs typeface="Times New Roman" pitchFamily="18" charset="0"/>
            </a:endParaRPr>
          </a:p>
          <a:p>
            <a:r>
              <a:rPr lang="cs-CZ" dirty="0" smtClean="0">
                <a:cs typeface="Times New Roman" pitchFamily="18" charset="0"/>
              </a:rPr>
              <a:t>Elektromagnetický ventil </a:t>
            </a:r>
            <a:r>
              <a:rPr lang="cs-CZ" dirty="0" smtClean="0">
                <a:cs typeface="Times New Roman" pitchFamily="18" charset="0"/>
              </a:rPr>
              <a:t>					        odvzdušnění </a:t>
            </a:r>
            <a:r>
              <a:rPr lang="cs-CZ" dirty="0" err="1" smtClean="0">
                <a:cs typeface="Times New Roman" pitchFamily="18" charset="0"/>
              </a:rPr>
              <a:t>plov.komory</a:t>
            </a:r>
            <a:endParaRPr lang="cs-CZ" dirty="0" smtClean="0">
              <a:cs typeface="Times New Roman" pitchFamily="18" charset="0"/>
            </a:endParaRPr>
          </a:p>
          <a:p>
            <a:endParaRPr lang="cs-CZ" dirty="0" smtClean="0">
              <a:cs typeface="Times New Roman" pitchFamily="18" charset="0"/>
            </a:endParaRPr>
          </a:p>
          <a:p>
            <a:endParaRPr lang="cs-CZ" dirty="0" smtClean="0">
              <a:cs typeface="Times New Roman" pitchFamily="18" charset="0"/>
            </a:endParaRPr>
          </a:p>
          <a:p>
            <a:endParaRPr lang="cs-CZ" dirty="0" smtClean="0">
              <a:cs typeface="Times New Roman" pitchFamily="18" charset="0"/>
            </a:endParaRPr>
          </a:p>
          <a:p>
            <a:r>
              <a:rPr lang="cs-CZ" dirty="0" smtClean="0">
                <a:cs typeface="Times New Roman" pitchFamily="18" charset="0"/>
              </a:rPr>
              <a:t>Ruční akcelerace</a:t>
            </a:r>
            <a:endParaRPr lang="cs-CZ" dirty="0" smtClean="0">
              <a:cs typeface="Times New Roman" pitchFamily="18" charset="0"/>
            </a:endParaRP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Times New Roman" pitchFamily="18" charset="0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Times New Roman" pitchFamily="18" charset="0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Times New Roman" pitchFamily="18" charset="0"/>
            </a:endParaRPr>
          </a:p>
        </p:txBody>
      </p:sp>
      <p:pic>
        <p:nvPicPr>
          <p:cNvPr id="5" name="Obrázek 4" descr="DSC_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64456" y="3214686"/>
            <a:ext cx="5479544" cy="3643314"/>
          </a:xfrm>
          <a:prstGeom prst="rect">
            <a:avLst/>
          </a:prstGeom>
        </p:spPr>
      </p:pic>
      <p:sp>
        <p:nvSpPr>
          <p:cNvPr id="7" name="Šipka doprava 6"/>
          <p:cNvSpPr/>
          <p:nvPr/>
        </p:nvSpPr>
        <p:spPr>
          <a:xfrm rot="4548986">
            <a:off x="5659457" y="3408435"/>
            <a:ext cx="3071834" cy="214314"/>
          </a:xfrm>
          <a:prstGeom prst="rightArrow">
            <a:avLst>
              <a:gd name="adj1" fmla="val 39400"/>
              <a:gd name="adj2" fmla="val 7650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doprava 7"/>
          <p:cNvSpPr/>
          <p:nvPr/>
        </p:nvSpPr>
        <p:spPr>
          <a:xfrm rot="1254641">
            <a:off x="811053" y="5459162"/>
            <a:ext cx="4606200" cy="190964"/>
          </a:xfrm>
          <a:prstGeom prst="rightArrow">
            <a:avLst>
              <a:gd name="adj1" fmla="val 39400"/>
              <a:gd name="adj2" fmla="val 7650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ipka doprava 8"/>
          <p:cNvSpPr/>
          <p:nvPr/>
        </p:nvSpPr>
        <p:spPr>
          <a:xfrm rot="1471020">
            <a:off x="1963842" y="4573692"/>
            <a:ext cx="3146110" cy="180437"/>
          </a:xfrm>
          <a:prstGeom prst="rightArrow">
            <a:avLst>
              <a:gd name="adj1" fmla="val 39400"/>
              <a:gd name="adj2" fmla="val 7650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ipka doprava 9"/>
          <p:cNvSpPr/>
          <p:nvPr/>
        </p:nvSpPr>
        <p:spPr>
          <a:xfrm rot="2181695">
            <a:off x="2600540" y="3773522"/>
            <a:ext cx="4130627" cy="233197"/>
          </a:xfrm>
          <a:prstGeom prst="rightArrow">
            <a:avLst>
              <a:gd name="adj1" fmla="val 39400"/>
              <a:gd name="adj2" fmla="val 7650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42844" y="1500174"/>
            <a:ext cx="9001156" cy="4071966"/>
          </a:xfrm>
        </p:spPr>
        <p:txBody>
          <a:bodyPr>
            <a:normAutofit/>
          </a:bodyPr>
          <a:lstStyle/>
          <a:p>
            <a:r>
              <a:rPr lang="cs-CZ" dirty="0" smtClean="0">
                <a:cs typeface="Times New Roman" pitchFamily="18" charset="0"/>
              </a:rPr>
              <a:t>Mechanismus zavření škrtící klapky </a:t>
            </a:r>
            <a:r>
              <a:rPr lang="cs-CZ" dirty="0" err="1" smtClean="0">
                <a:cs typeface="Times New Roman" pitchFamily="18" charset="0"/>
              </a:rPr>
              <a:t>II.stupně</a:t>
            </a:r>
            <a:r>
              <a:rPr lang="cs-CZ" dirty="0" smtClean="0">
                <a:cs typeface="Times New Roman" pitchFamily="18" charset="0"/>
              </a:rPr>
              <a:t> při přivření škrtící klapky</a:t>
            </a:r>
          </a:p>
          <a:p>
            <a:r>
              <a:rPr lang="cs-CZ" dirty="0" smtClean="0">
                <a:cs typeface="Times New Roman" pitchFamily="18" charset="0"/>
              </a:rPr>
              <a:t>I.stupně</a:t>
            </a: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Times New Roman" pitchFamily="18" charset="0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Times New Roman" pitchFamily="18" charset="0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Times New Roman" pitchFamily="18" charset="0"/>
            </a:endParaRPr>
          </a:p>
        </p:txBody>
      </p:sp>
      <p:pic>
        <p:nvPicPr>
          <p:cNvPr id="5" name="Obrázek 4" descr="DSC_0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2250650"/>
            <a:ext cx="6929486" cy="4607350"/>
          </a:xfrm>
          <a:prstGeom prst="rect">
            <a:avLst/>
          </a:prstGeom>
        </p:spPr>
      </p:pic>
      <p:sp>
        <p:nvSpPr>
          <p:cNvPr id="6" name="Šipka doprava 5"/>
          <p:cNvSpPr/>
          <p:nvPr/>
        </p:nvSpPr>
        <p:spPr>
          <a:xfrm rot="3080092">
            <a:off x="4173359" y="2712702"/>
            <a:ext cx="2325100" cy="279257"/>
          </a:xfrm>
          <a:prstGeom prst="rightArrow">
            <a:avLst>
              <a:gd name="adj1" fmla="val 34246"/>
              <a:gd name="adj2" fmla="val 12089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ipka doprava 6"/>
          <p:cNvSpPr/>
          <p:nvPr/>
        </p:nvSpPr>
        <p:spPr>
          <a:xfrm rot="1816551">
            <a:off x="349154" y="3834069"/>
            <a:ext cx="6203243" cy="229455"/>
          </a:xfrm>
          <a:prstGeom prst="rightArrow">
            <a:avLst>
              <a:gd name="adj1" fmla="val 34246"/>
              <a:gd name="adj2" fmla="val 12089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42844" y="1500174"/>
            <a:ext cx="9001156" cy="4071966"/>
          </a:xfrm>
        </p:spPr>
        <p:txBody>
          <a:bodyPr>
            <a:normAutofit/>
          </a:bodyPr>
          <a:lstStyle/>
          <a:p>
            <a:pPr>
              <a:lnSpc>
                <a:spcPts val="2640"/>
              </a:lnSpc>
            </a:pPr>
            <a:r>
              <a:rPr lang="cs-CZ" dirty="0" smtClean="0">
                <a:cs typeface="Times New Roman" pitchFamily="18" charset="0"/>
              </a:rPr>
              <a:t>Palubní kontrolka TEST, pomocí které se provádí čtení paměti závad, diagnostika akčních členů, signalizace poruchy, popřípadě nastavení volnoběžných otáček a bohatosti směsi </a:t>
            </a: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Times New Roman" pitchFamily="18" charset="0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Times New Roman" pitchFamily="18" charset="0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Times New Roman" pitchFamily="18" charset="0"/>
            </a:endParaRPr>
          </a:p>
        </p:txBody>
      </p:sp>
      <p:pic>
        <p:nvPicPr>
          <p:cNvPr id="6" name="Obrázek 5" descr="100_01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2714620"/>
            <a:ext cx="6072198" cy="4554149"/>
          </a:xfrm>
          <a:prstGeom prst="rect">
            <a:avLst/>
          </a:prstGeom>
        </p:spPr>
      </p:pic>
      <p:sp>
        <p:nvSpPr>
          <p:cNvPr id="7" name="Elipsa 6"/>
          <p:cNvSpPr/>
          <p:nvPr/>
        </p:nvSpPr>
        <p:spPr>
          <a:xfrm>
            <a:off x="5143504" y="5214950"/>
            <a:ext cx="1643074" cy="114300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42844" y="1500174"/>
            <a:ext cx="9001156" cy="4572032"/>
          </a:xfrm>
        </p:spPr>
        <p:txBody>
          <a:bodyPr>
            <a:normAutofit/>
          </a:bodyPr>
          <a:lstStyle/>
          <a:p>
            <a:r>
              <a:rPr lang="cs-CZ" u="sng" dirty="0" smtClean="0"/>
              <a:t>Zkušenosti se systémem </a:t>
            </a:r>
            <a:r>
              <a:rPr lang="cs-CZ" u="sng" dirty="0" err="1" smtClean="0"/>
              <a:t>Pierburg</a:t>
            </a:r>
            <a:r>
              <a:rPr lang="cs-CZ" u="sng" dirty="0" smtClean="0"/>
              <a:t> Ecotronic, možné poruchy a jejich odstranění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cs-CZ" sz="2000" dirty="0" smtClean="0"/>
              <a:t>Mnoho lidí tento systém zatracuje, ale pokud vše funguje jak má, není důvod k problémům. Vozidlo s tímto systémem plní přísnější emisní hodnoty (Euro O) než karburátor </a:t>
            </a:r>
            <a:r>
              <a:rPr lang="cs-CZ" sz="2000" dirty="0" err="1" smtClean="0"/>
              <a:t>Pierburg</a:t>
            </a:r>
            <a:r>
              <a:rPr lang="cs-CZ" sz="2000" dirty="0" smtClean="0"/>
              <a:t> 2E-3. Na druhou stranu je potřeba zdůraznit, že obsahuje spoustu mechanických a elektronických prvků, kde hrozí riziko poruchy. Některé řidič ani nepostřehne, jiné končí úplným zastavením motoru. Typickými příklady posledního jmenovaného jsou porucha </a:t>
            </a:r>
            <a:r>
              <a:rPr lang="cs-CZ" sz="2000" dirty="0" err="1" smtClean="0"/>
              <a:t>Hallova</a:t>
            </a:r>
            <a:r>
              <a:rPr lang="cs-CZ" sz="2000" dirty="0" smtClean="0"/>
              <a:t> snímače, nebo také </a:t>
            </a:r>
            <a:r>
              <a:rPr lang="cs-CZ" sz="2000" dirty="0" err="1" smtClean="0"/>
              <a:t>nastavovače</a:t>
            </a:r>
            <a:r>
              <a:rPr lang="cs-CZ" sz="2000" dirty="0" smtClean="0"/>
              <a:t> přívěry vzduchu. Možné problémy může způsobit poškozený konektor a následná ztráta kontaktu EŘJ se snímačem, popřípadě       s akčním členem. Jakékoli opravy jsou možné realizovat pouze výměnou nefunkčního dílu, ale dostupnost nových je prakticky nulová. Jediné, co lze dnes ještě vyměnit za nové jsou teplotní NTC snímače a </a:t>
            </a:r>
            <a:r>
              <a:rPr lang="cs-CZ" sz="2000" dirty="0" err="1" smtClean="0"/>
              <a:t>Hallův</a:t>
            </a:r>
            <a:r>
              <a:rPr lang="cs-CZ" sz="2000" dirty="0" smtClean="0"/>
              <a:t> snímač. Tyto komponenty jsou záměnné se systémem Bosch Mono-</a:t>
            </a:r>
            <a:r>
              <a:rPr lang="cs-CZ" sz="2000" dirty="0" err="1" smtClean="0"/>
              <a:t>Motronic</a:t>
            </a:r>
            <a:r>
              <a:rPr lang="cs-CZ" sz="2000" dirty="0" smtClean="0"/>
              <a:t>. </a:t>
            </a: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Tm="25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7772400" cy="714380"/>
          </a:xfrm>
        </p:spPr>
        <p:txBody>
          <a:bodyPr/>
          <a:lstStyle/>
          <a:p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Pierburg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2E-E Ecotronic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0034" y="1785926"/>
            <a:ext cx="7772400" cy="435771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cs-CZ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Pierburg</a:t>
            </a:r>
            <a:r>
              <a:rPr lang="cs-CZ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Ecotronic</a:t>
            </a:r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jedná se o systém, který obsahuje elektronicky řízený karburátor, různé snímače, řídicí jednotku Ecotronic a řízený katalyzátor. Výrobcem této jednotky je firma Bosch. Jedná se o nejvyšší stupeň řízení a přípravy směsi pro zážehový motor, kde je ještě použit karburátor. Označení Favoritů neslo 135LE nebo 135LSE. K řídicí jednotce je také připojena palubní kontrolka TEST, která slouží k indikaci závady nebo jako vyblikávač typu závady systému Ecotronic. Systém se už velmi přibližuje svou funkcí k jednobodovému systému Bosch Mono-</a:t>
            </a:r>
            <a:r>
              <a:rPr lang="cs-CZ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Motronic</a:t>
            </a:r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který byl do vozidel Škoda montován později. </a:t>
            </a:r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20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1928802"/>
            <a:ext cx="7772400" cy="3571900"/>
          </a:xfrm>
        </p:spPr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Rozdíly oproti karburátoru </a:t>
            </a:r>
            <a:r>
              <a:rPr lang="cs-CZ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Pierburg</a:t>
            </a:r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2E-3 </a:t>
            </a:r>
          </a:p>
          <a:p>
            <a:pPr lvl="2">
              <a:buClr>
                <a:schemeClr val="tx1"/>
              </a:buClr>
              <a:buFont typeface="Wingdings" pitchFamily="2" charset="2"/>
              <a:buChar char="Ø"/>
            </a:pP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Uzavřený palivový systém</a:t>
            </a:r>
          </a:p>
          <a:p>
            <a:pPr lvl="2">
              <a:buClr>
                <a:schemeClr val="tx1"/>
              </a:buClr>
              <a:buFont typeface="Wingdings" pitchFamily="2" charset="2"/>
              <a:buChar char="Ø"/>
            </a:pP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Řízený emisní systém ( </a:t>
            </a: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- sonda)</a:t>
            </a:r>
          </a:p>
          <a:p>
            <a:pPr lvl="2">
              <a:buClr>
                <a:schemeClr val="tx1"/>
              </a:buClr>
              <a:buFont typeface="Wingdings" pitchFamily="2" charset="2"/>
              <a:buChar char="Ø"/>
            </a:pP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Setrvačník (se vztažnými značkami pro určení polohy 1.válce)</a:t>
            </a:r>
          </a:p>
          <a:p>
            <a:pPr lvl="2">
              <a:buClr>
                <a:schemeClr val="tx1"/>
              </a:buClr>
              <a:buFont typeface="Wingdings" pitchFamily="2" charset="2"/>
              <a:buChar char="Ø"/>
            </a:pP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Rozdělovač (bez podtlakové regulace)</a:t>
            </a:r>
          </a:p>
          <a:p>
            <a:pPr lvl="2">
              <a:buClr>
                <a:schemeClr val="tx1"/>
              </a:buClr>
              <a:buFont typeface="Wingdings" pitchFamily="2" charset="2"/>
              <a:buChar char="Ø"/>
            </a:pP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Sací potrubí (s teplotním snímačem a vyhřívanou podložkou)</a:t>
            </a:r>
          </a:p>
          <a:p>
            <a:pPr lvl="2">
              <a:buClr>
                <a:schemeClr val="tx1"/>
              </a:buClr>
              <a:buFont typeface="Wingdings" pitchFamily="2" charset="2"/>
              <a:buChar char="Ø"/>
            </a:pP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Palivové dopravní čerpadlo </a:t>
            </a:r>
            <a:r>
              <a:rPr lang="cs-CZ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Pierburg</a:t>
            </a:r>
            <a:endParaRPr lang="cs-CZ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>
              <a:buClr>
                <a:schemeClr val="tx1"/>
              </a:buClr>
              <a:buFont typeface="Wingdings" pitchFamily="2" charset="2"/>
              <a:buChar char="Ø"/>
            </a:pP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Výfukový systém (s katalyzátorem)</a:t>
            </a:r>
          </a:p>
          <a:p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Tm="14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897818"/>
          </a:xfrm>
        </p:spPr>
        <p:txBody>
          <a:bodyPr/>
          <a:lstStyle/>
          <a:p>
            <a:r>
              <a:rPr lang="cs-CZ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Řídící jednotka řídí:</a:t>
            </a:r>
            <a:endParaRPr lang="cs-CZ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00100" y="2643182"/>
            <a:ext cx="7272334" cy="2500330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ClrTx/>
              <a:buSzPct val="96000"/>
              <a:buFont typeface="Courier New" pitchFamily="49" charset="0"/>
              <a:buChar char="o"/>
            </a:pPr>
            <a:r>
              <a:rPr lang="cs-CZ" dirty="0" smtClean="0"/>
              <a:t>bohatost směsi při spouštění motoru</a:t>
            </a:r>
          </a:p>
          <a:p>
            <a:pPr marL="457200" indent="-457200">
              <a:buClrTx/>
              <a:buSzPct val="96000"/>
              <a:buFont typeface="Courier New" pitchFamily="49" charset="0"/>
              <a:buChar char="o"/>
            </a:pPr>
            <a:r>
              <a:rPr lang="cs-CZ" dirty="0" smtClean="0"/>
              <a:t>bohatost směsi při akceleraci</a:t>
            </a:r>
          </a:p>
          <a:p>
            <a:pPr marL="457200" indent="-457200">
              <a:buClrTx/>
              <a:buSzPct val="96000"/>
              <a:buFont typeface="Courier New" pitchFamily="49" charset="0"/>
              <a:buChar char="o"/>
            </a:pPr>
            <a:r>
              <a:rPr lang="cs-CZ" dirty="0" smtClean="0"/>
              <a:t>bohatost směsi při přehřátém motoru</a:t>
            </a:r>
          </a:p>
          <a:p>
            <a:pPr marL="457200" indent="-457200">
              <a:buClrTx/>
              <a:buSzPct val="96000"/>
              <a:buFont typeface="Courier New" pitchFamily="49" charset="0"/>
              <a:buChar char="o"/>
            </a:pPr>
            <a:r>
              <a:rPr lang="cs-CZ" dirty="0" smtClean="0"/>
              <a:t>řízení směšovacího poměru pomocí údajů z lambda sondy</a:t>
            </a:r>
          </a:p>
          <a:p>
            <a:pPr marL="457200" indent="-457200">
              <a:buClrTx/>
              <a:buSzPct val="96000"/>
              <a:buFont typeface="Courier New" pitchFamily="49" charset="0"/>
              <a:buChar char="o"/>
            </a:pPr>
            <a:r>
              <a:rPr lang="cs-CZ" dirty="0" smtClean="0"/>
              <a:t>volnoběžné otáčky</a:t>
            </a:r>
          </a:p>
          <a:p>
            <a:pPr marL="457200" indent="-457200">
              <a:buClrTx/>
              <a:buSzPct val="96000"/>
              <a:buFont typeface="Courier New" pitchFamily="49" charset="0"/>
              <a:buChar char="o"/>
            </a:pPr>
            <a:r>
              <a:rPr lang="cs-CZ" dirty="0" smtClean="0"/>
              <a:t>uzavření přívodu paliva při brzdění motorem</a:t>
            </a:r>
          </a:p>
          <a:p>
            <a:pPr marL="457200" indent="-457200">
              <a:buClrTx/>
              <a:buSzPct val="96000"/>
              <a:buFont typeface="Courier New" pitchFamily="49" charset="0"/>
              <a:buChar char="o"/>
            </a:pPr>
            <a:r>
              <a:rPr lang="cs-CZ" dirty="0" smtClean="0"/>
              <a:t>uzavření paliva při vypnutí motoru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Tm="13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71472" y="1571612"/>
            <a:ext cx="7772400" cy="576638"/>
          </a:xfrm>
        </p:spPr>
        <p:txBody>
          <a:bodyPr/>
          <a:lstStyle/>
          <a:p>
            <a:r>
              <a:rPr lang="cs-CZ" sz="2800" dirty="0" smtClean="0">
                <a:solidFill>
                  <a:schemeClr val="tx1"/>
                </a:solidFill>
              </a:rPr>
              <a:t>Jednotlivé součásti: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5398970" cy="3296104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lphaLcParenR"/>
            </a:pPr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Řídící jednotka systému Ecotronic</a:t>
            </a:r>
          </a:p>
          <a:p>
            <a:pPr marL="1097280" lvl="1" indent="-457200">
              <a:buClr>
                <a:schemeClr val="tx1"/>
              </a:buClr>
              <a:buFont typeface="Arial" pitchFamily="34" charset="0"/>
              <a:buChar char="•"/>
            </a:pP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umístěná za autobaterií v motorovém prostoru. Jednotka obsahuje řídící systém a program podle kterého zpracovává všechny údaje ze senzorů v </a:t>
            </a: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motoru, </a:t>
            </a: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podle kterých řídí nastavení předstihu a karburátoru. Procesor je </a:t>
            </a: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8 </a:t>
            </a: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bitový pracující na taktu 50MHz</a:t>
            </a:r>
          </a:p>
          <a:p>
            <a:pPr marL="457200" indent="-457200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071678"/>
            <a:ext cx="3071834" cy="4506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Tm="14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28596" y="1857364"/>
            <a:ext cx="4429156" cy="4143404"/>
          </a:xfrm>
          <a:ln>
            <a:noFill/>
          </a:ln>
        </p:spPr>
        <p:txBody>
          <a:bodyPr/>
          <a:lstStyle/>
          <a:p>
            <a:pPr marL="457200" indent="-457200">
              <a:buFont typeface="+mj-lt"/>
              <a:buAutoNum type="alphaLcParenR" startAt="2"/>
            </a:pPr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Karburátor </a:t>
            </a:r>
            <a:r>
              <a:rPr lang="cs-CZ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Pierburg</a:t>
            </a:r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2E-E Ecotronic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Slouží k vytvoření požadované směsi pro všechny režimy motoru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Elektronické řízení spočívá v regulaci nasávaného vzduchu nastavovačem přívěry vzduchu, potenciometrem škrtící klapky, </a:t>
            </a:r>
            <a:r>
              <a:rPr lang="cs-CZ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el.přepínacího</a:t>
            </a: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ventilu a ventilu volnoběhu</a:t>
            </a: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Obrázek 4" descr="Foto_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15687" y="3071810"/>
            <a:ext cx="4228313" cy="3335229"/>
          </a:xfrm>
          <a:prstGeom prst="rect">
            <a:avLst/>
          </a:prstGeom>
        </p:spPr>
      </p:pic>
    </p:spTree>
  </p:cSld>
  <p:clrMapOvr>
    <a:masterClrMapping/>
  </p:clrMapOvr>
  <p:transition spd="slow" advTm="15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28596" y="1857364"/>
            <a:ext cx="3857652" cy="4500594"/>
          </a:xfrm>
        </p:spPr>
        <p:txBody>
          <a:bodyPr/>
          <a:lstStyle/>
          <a:p>
            <a:pPr marL="457200" indent="-457200">
              <a:buFont typeface="+mj-lt"/>
              <a:buAutoNum type="alphaLcParenR" startAt="3"/>
            </a:pPr>
            <a:r>
              <a:rPr lang="cs-CZ" dirty="0" smtClean="0"/>
              <a:t>Palivový systém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cs-CZ" sz="2000" dirty="0" smtClean="0"/>
              <a:t>Jedná se o uzavřený systém, odvětrání systému je řešeno přes nádobku s aktivním uhlím. Jeho regeneraci zajišťuje při chodu motoru regenerační taktovací ventil, který je ovládán ŘJ. </a:t>
            </a:r>
            <a:r>
              <a:rPr lang="cs-CZ" sz="2000" dirty="0" err="1" smtClean="0"/>
              <a:t>Odpojovací</a:t>
            </a:r>
            <a:r>
              <a:rPr lang="cs-CZ" sz="2000" dirty="0" smtClean="0"/>
              <a:t> ventil je ve funkci pouze při zapnutém </a:t>
            </a:r>
            <a:r>
              <a:rPr lang="cs-CZ" sz="2000" dirty="0" err="1" smtClean="0"/>
              <a:t>zapalovnání</a:t>
            </a:r>
            <a:r>
              <a:rPr lang="cs-CZ" sz="2000" dirty="0" smtClean="0"/>
              <a:t> (poloha 1)</a:t>
            </a:r>
            <a:endParaRPr lang="cs-CZ" sz="2000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378434" y="1571612"/>
            <a:ext cx="4598668" cy="5091593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6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100_0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81500" y="3286124"/>
            <a:ext cx="4762500" cy="35718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28596" y="1571612"/>
            <a:ext cx="7684986" cy="4000528"/>
          </a:xfrm>
        </p:spPr>
        <p:txBody>
          <a:bodyPr/>
          <a:lstStyle/>
          <a:p>
            <a:r>
              <a:rPr lang="cs-CZ" dirty="0" smtClean="0"/>
              <a:t>Palivový systém – hlavní části systému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cs-CZ" sz="2000" dirty="0" smtClean="0"/>
              <a:t>Palivová </a:t>
            </a:r>
            <a:r>
              <a:rPr lang="cs-CZ" sz="2000" dirty="0" smtClean="0"/>
              <a:t>nádrž (47l, stejná jako u </a:t>
            </a:r>
            <a:r>
              <a:rPr lang="cs-CZ" sz="2000" dirty="0" err="1" smtClean="0"/>
              <a:t>Pierburgu</a:t>
            </a:r>
            <a:r>
              <a:rPr lang="cs-CZ" sz="2000" dirty="0" smtClean="0"/>
              <a:t> 2E-3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cs-CZ" sz="2000" dirty="0" smtClean="0"/>
              <a:t>membránové palivové čerpadlo </a:t>
            </a:r>
            <a:r>
              <a:rPr lang="cs-CZ" sz="2000" dirty="0" err="1" smtClean="0"/>
              <a:t>Pierburg</a:t>
            </a:r>
            <a:endParaRPr lang="cs-CZ" sz="2000" dirty="0" smtClean="0"/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cs-CZ" sz="2000" dirty="0" err="1" smtClean="0"/>
              <a:t>Odbublinkovač</a:t>
            </a:r>
            <a:endParaRPr lang="cs-CZ" sz="2000" dirty="0" smtClean="0"/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cs-CZ" sz="2000" dirty="0" smtClean="0"/>
              <a:t>Karburátor </a:t>
            </a:r>
            <a:r>
              <a:rPr lang="cs-CZ" sz="2000" dirty="0" err="1" smtClean="0"/>
              <a:t>Pierburg</a:t>
            </a:r>
            <a:r>
              <a:rPr lang="cs-CZ" sz="2000" dirty="0" smtClean="0"/>
              <a:t> 2E-E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cs-CZ" sz="2000" dirty="0" smtClean="0"/>
              <a:t>Nádobka s aktivním uhlím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cs-CZ" sz="2000" dirty="0" smtClean="0"/>
              <a:t>Regenerační taktovací ventil </a:t>
            </a:r>
          </a:p>
          <a:p>
            <a:pPr lvl="1">
              <a:buClr>
                <a:schemeClr val="tx1"/>
              </a:buClr>
            </a:pPr>
            <a:r>
              <a:rPr lang="cs-CZ" sz="2000" dirty="0" smtClean="0"/>
              <a:t>	a </a:t>
            </a:r>
            <a:r>
              <a:rPr lang="cs-CZ" sz="2000" dirty="0" err="1" smtClean="0"/>
              <a:t>odpojovací</a:t>
            </a:r>
            <a:r>
              <a:rPr lang="cs-CZ" sz="2000" dirty="0" smtClean="0"/>
              <a:t> ventil</a:t>
            </a:r>
          </a:p>
          <a:p>
            <a:pPr lvl="1">
              <a:buClr>
                <a:schemeClr val="tx1"/>
              </a:buClr>
            </a:pPr>
            <a:endParaRPr lang="cs-CZ" dirty="0" smtClean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00034" y="357166"/>
            <a:ext cx="7772400" cy="714380"/>
          </a:xfrm>
          <a:prstGeom prst="rect">
            <a:avLst/>
          </a:prstGeom>
          <a:ln>
            <a:noFill/>
          </a:ln>
        </p:spPr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err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Pierburg</a:t>
            </a:r>
            <a:r>
              <a:rPr kumimoji="0" lang="cs-CZ" sz="3200" b="1" i="0" u="none" strike="noStrike" kern="1200" cap="none" spc="0" normalizeH="0" baseline="0" noProof="0" dirty="0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2E-E Ecotronic</a:t>
            </a:r>
            <a:endParaRPr kumimoji="0" lang="cs-CZ" sz="3200" b="1" i="0" u="none" strike="noStrike" kern="1200" cap="none" spc="0" normalizeH="0" baseline="0" noProof="0" dirty="0">
              <a:ln w="635">
                <a:noFill/>
              </a:ln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1873</TotalTime>
  <Words>957</Words>
  <Application>Microsoft Office PowerPoint</Application>
  <PresentationFormat>Předvádění na obrazovce (4:3)</PresentationFormat>
  <Paragraphs>162</Paragraphs>
  <Slides>26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27" baseType="lpstr">
      <vt:lpstr>Tok</vt:lpstr>
      <vt:lpstr>Střední odborná škola dopravní Ostrava Vítkovice</vt:lpstr>
      <vt:lpstr>Snímek 2</vt:lpstr>
      <vt:lpstr>Pierburg 2E-E Ecotronic</vt:lpstr>
      <vt:lpstr>Snímek 4</vt:lpstr>
      <vt:lpstr>Řídící jednotka řídí:</vt:lpstr>
      <vt:lpstr>Jednotlivé součásti: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Snímek 23</vt:lpstr>
      <vt:lpstr>Snímek 24</vt:lpstr>
      <vt:lpstr>Snímek 25</vt:lpstr>
      <vt:lpstr>Snímek 26</vt:lpstr>
    </vt:vector>
  </TitlesOfParts>
  <Company>moje firma a.s.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odborná škola dopravní Ostrava Vítkovice</dc:title>
  <dc:creator>Petr Ševčík</dc:creator>
  <cp:lastModifiedBy>Petr Ševčík</cp:lastModifiedBy>
  <cp:revision>125</cp:revision>
  <dcterms:created xsi:type="dcterms:W3CDTF">2008-12-06T09:11:40Z</dcterms:created>
  <dcterms:modified xsi:type="dcterms:W3CDTF">2009-03-06T07:27:40Z</dcterms:modified>
</cp:coreProperties>
</file>